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5" r:id="rId9"/>
    <p:sldId id="266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6374" autoAdjust="0"/>
    <p:restoredTop sz="94610"/>
  </p:normalViewPr>
  <p:slideViewPr>
    <p:cSldViewPr snapToGrid="0" snapToObjects="1">
      <p:cViewPr>
        <p:scale>
          <a:sx n="70" d="100"/>
          <a:sy n="70" d="100"/>
        </p:scale>
        <p:origin x="-1027" y="-14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600" b="1" dirty="0" smtClean="0">
                <a:latin typeface="Inter Bold"/>
                <a:ea typeface="Inter Bold"/>
              </a:rPr>
              <a:t>Echo </a:t>
            </a:r>
            <a:r>
              <a:rPr lang="en-US" sz="4600" b="1" dirty="0" smtClean="0">
                <a:latin typeface="Inter Bold"/>
                <a:ea typeface="Inter Bold"/>
              </a:rPr>
              <a:t>Safe: </a:t>
            </a:r>
            <a:r>
              <a:rPr lang="en-US" sz="4600" b="1" dirty="0" smtClean="0">
                <a:latin typeface="Inter Bold"/>
                <a:ea typeface="Inter Bold"/>
              </a:rPr>
              <a:t>AI-Powered Assistive Mobility Tool</a:t>
            </a:r>
            <a:endParaRPr lang="en-US" sz="4600" b="1" dirty="0">
              <a:latin typeface="Inter Bold"/>
              <a:ea typeface="Inter Bold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independence through intelligent navigation assistance for the visually impaired community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5365792" y="5983398"/>
            <a:ext cx="35604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Mentor: Purushothaman N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6744"/>
            <a:ext cx="5592961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Description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2955" y="1763316"/>
            <a:ext cx="13064490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Visually impaired individuals face significant challenges navigating their environment safely due to unseen obstacles and limited awareness. Our AI-powered assistive system addresses this by leveraging cutting-edge computer vision, real-time object detection, and intuitive voice feedback, enabling smarter, safer, and more independent mobility.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" y="3088600"/>
            <a:ext cx="559237" cy="5592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2955" y="3927396"/>
            <a:ext cx="426327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Empowerment &amp; Independence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82955" y="4411147"/>
            <a:ext cx="6392466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visually impaired individuals to navigate their surroundings with increased safety and autonomy.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979" y="3088600"/>
            <a:ext cx="559237" cy="5592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4979" y="3927396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Guidance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4979" y="4411147"/>
            <a:ext cx="6392466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 instant object recognition and clear audio cues for immediate environmental awareness.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55" y="5574387"/>
            <a:ext cx="559237" cy="5592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82955" y="6413183"/>
            <a:ext cx="3194804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Accessibility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82955" y="6896933"/>
            <a:ext cx="6392466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Boost confidence and foster greater inclusivity in daily life through seamless navigation.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979" y="5574387"/>
            <a:ext cx="559237" cy="55923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4979" y="6413183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Quality of Life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4979" y="6896933"/>
            <a:ext cx="6392466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overall well-being with a portable, efficient, and reliable assistive technology solution.</a:t>
            </a:r>
            <a:endParaRPr lang="en-US" sz="1750" dirty="0"/>
          </a:p>
        </p:txBody>
      </p:sp>
      <p:sp>
        <p:nvSpPr>
          <p:cNvPr id="16" name="Rounded Rectangle 15"/>
          <p:cNvSpPr/>
          <p:nvPr/>
        </p:nvSpPr>
        <p:spPr>
          <a:xfrm>
            <a:off x="12759070" y="7750960"/>
            <a:ext cx="1871330" cy="4786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427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Bridging the Navigation Gap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27308"/>
            <a:ext cx="269045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879413"/>
            <a:ext cx="2690455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 285 million people worldwide live with visual impairments, facing daily navigation obstacles that limit their independence and mobility in urban environments.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045268" y="322730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Solution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4045268" y="3879413"/>
            <a:ext cx="431244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intelligent AI system that processes real-time visual data to provide instant audio guidance, transforming smartphones into powerful navigation companions.</a:t>
            </a:r>
            <a:endParaRPr lang="en-US" sz="1750" dirty="0"/>
          </a:p>
        </p:txBody>
      </p:sp>
      <p:pic>
        <p:nvPicPr>
          <p:cNvPr id="18434" name="Picture 2" descr="https://cdn.gamma.app/5r3943erirketb5/generated-images/ZNRHnGxKg2ujsryBrGlv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63000" y="1"/>
            <a:ext cx="5867400" cy="8229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946" y="800814"/>
            <a:ext cx="7913965" cy="636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Cutting-Edge Technology Stack</a:t>
            </a:r>
            <a:endParaRPr lang="en-US" sz="40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712946" y="1844635"/>
            <a:ext cx="13204508" cy="5514108"/>
            <a:chOff x="712946" y="1844635"/>
            <a:chExt cx="13204508" cy="4677133"/>
          </a:xfrm>
        </p:grpSpPr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2946" y="1844635"/>
              <a:ext cx="611029" cy="611029"/>
            </a:xfrm>
            <a:prstGeom prst="rect">
              <a:avLst/>
            </a:prstGeom>
          </p:spPr>
        </p:pic>
        <p:sp>
          <p:nvSpPr>
            <p:cNvPr id="4" name="Text 1"/>
            <p:cNvSpPr/>
            <p:nvPr/>
          </p:nvSpPr>
          <p:spPr>
            <a:xfrm>
              <a:off x="1578531" y="2016442"/>
              <a:ext cx="2546152" cy="31825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YOLO</a:t>
              </a:r>
              <a:endParaRPr lang="en-US" sz="200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1578531" y="2456855"/>
              <a:ext cx="3366135" cy="6517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Advanced object detection for real-time environmental analysis</a:t>
              </a:r>
              <a:endParaRPr lang="en-US" sz="1600" dirty="0"/>
            </a:p>
          </p:txBody>
        </p:sp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99221" y="1844635"/>
              <a:ext cx="611029" cy="611029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6064806" y="2016442"/>
              <a:ext cx="2546152" cy="31825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OpenCV</a:t>
              </a:r>
              <a:endParaRPr lang="en-US" sz="200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6064806" y="2456855"/>
              <a:ext cx="3366254" cy="6517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Robust computer vision processing and image analysis</a:t>
              </a:r>
              <a:endParaRPr lang="en-US" sz="1600" dirty="0"/>
            </a:p>
          </p:txBody>
        </p:sp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5615" y="1844635"/>
              <a:ext cx="611029" cy="611029"/>
            </a:xfrm>
            <a:prstGeom prst="rect">
              <a:avLst/>
            </a:prstGeom>
          </p:spPr>
        </p:pic>
        <p:sp>
          <p:nvSpPr>
            <p:cNvPr id="10" name="Text 5"/>
            <p:cNvSpPr/>
            <p:nvPr/>
          </p:nvSpPr>
          <p:spPr>
            <a:xfrm>
              <a:off x="10551200" y="2016442"/>
              <a:ext cx="2546152" cy="31825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Transformers</a:t>
              </a:r>
              <a:endParaRPr lang="en-US" sz="2000" dirty="0"/>
            </a:p>
          </p:txBody>
        </p:sp>
        <p:sp>
          <p:nvSpPr>
            <p:cNvPr id="11" name="Text 6"/>
            <p:cNvSpPr/>
            <p:nvPr/>
          </p:nvSpPr>
          <p:spPr>
            <a:xfrm>
              <a:off x="10551200" y="2456855"/>
              <a:ext cx="3366254" cy="6517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Machine learning models for intelligent decision making</a:t>
              </a:r>
              <a:endParaRPr lang="en-US" sz="1600" dirty="0"/>
            </a:p>
          </p:txBody>
        </p:sp>
        <p:pic>
          <p:nvPicPr>
            <p:cNvPr id="12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946" y="3515916"/>
              <a:ext cx="611029" cy="611029"/>
            </a:xfrm>
            <a:prstGeom prst="rect">
              <a:avLst/>
            </a:prstGeom>
          </p:spPr>
        </p:pic>
        <p:sp>
          <p:nvSpPr>
            <p:cNvPr id="13" name="Text 7"/>
            <p:cNvSpPr/>
            <p:nvPr/>
          </p:nvSpPr>
          <p:spPr>
            <a:xfrm>
              <a:off x="1578531" y="3687723"/>
              <a:ext cx="2546152" cy="31825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gTTS</a:t>
              </a:r>
              <a:endParaRPr lang="en-US" sz="2000" dirty="0"/>
            </a:p>
          </p:txBody>
        </p:sp>
        <p:sp>
          <p:nvSpPr>
            <p:cNvPr id="14" name="Text 8"/>
            <p:cNvSpPr/>
            <p:nvPr/>
          </p:nvSpPr>
          <p:spPr>
            <a:xfrm>
              <a:off x="1578531" y="4128135"/>
              <a:ext cx="3366135" cy="6517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Google Text-to-Speech for natural audio feedback</a:t>
              </a:r>
              <a:endParaRPr lang="en-US" sz="1600" dirty="0"/>
            </a:p>
          </p:txBody>
        </p:sp>
        <p:pic>
          <p:nvPicPr>
            <p:cNvPr id="15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99221" y="3515916"/>
              <a:ext cx="611029" cy="611029"/>
            </a:xfrm>
            <a:prstGeom prst="rect">
              <a:avLst/>
            </a:prstGeom>
          </p:spPr>
        </p:pic>
        <p:sp>
          <p:nvSpPr>
            <p:cNvPr id="16" name="Text 9"/>
            <p:cNvSpPr/>
            <p:nvPr/>
          </p:nvSpPr>
          <p:spPr>
            <a:xfrm>
              <a:off x="6064806" y="3687723"/>
              <a:ext cx="2546152" cy="31825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Python</a:t>
              </a:r>
              <a:endParaRPr lang="en-US" sz="2000" dirty="0"/>
            </a:p>
          </p:txBody>
        </p:sp>
        <p:sp>
          <p:nvSpPr>
            <p:cNvPr id="17" name="Text 10"/>
            <p:cNvSpPr/>
            <p:nvPr/>
          </p:nvSpPr>
          <p:spPr>
            <a:xfrm>
              <a:off x="6064806" y="4128135"/>
              <a:ext cx="3366254" cy="6517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Powerful backend development and AI integration</a:t>
              </a:r>
              <a:endParaRPr lang="en-US" sz="1600" dirty="0"/>
            </a:p>
          </p:txBody>
        </p:sp>
        <p:pic>
          <p:nvPicPr>
            <p:cNvPr id="18" name="Image 5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85615" y="3515916"/>
              <a:ext cx="611029" cy="611029"/>
            </a:xfrm>
            <a:prstGeom prst="rect">
              <a:avLst/>
            </a:prstGeom>
          </p:spPr>
        </p:pic>
        <p:sp>
          <p:nvSpPr>
            <p:cNvPr id="19" name="Text 11"/>
            <p:cNvSpPr/>
            <p:nvPr/>
          </p:nvSpPr>
          <p:spPr>
            <a:xfrm>
              <a:off x="10551200" y="3687723"/>
              <a:ext cx="2546152" cy="31825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Frontend</a:t>
              </a:r>
              <a:endParaRPr lang="en-US" sz="2000" dirty="0"/>
            </a:p>
          </p:txBody>
        </p:sp>
        <p:sp>
          <p:nvSpPr>
            <p:cNvPr id="20" name="Text 12"/>
            <p:cNvSpPr/>
            <p:nvPr/>
          </p:nvSpPr>
          <p:spPr>
            <a:xfrm>
              <a:off x="10551200" y="4128135"/>
              <a:ext cx="3366254" cy="89017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550"/>
                </a:lnSpc>
              </a:pPr>
              <a:r>
                <a:rPr lang="en-US" sz="1600" dirty="0" smtClean="0">
                  <a:latin typeface="Inter"/>
                  <a:ea typeface="Inter"/>
                </a:rPr>
                <a:t>Using HTML, CSS, and JavaScript for </a:t>
              </a:r>
              <a:r>
                <a:rPr lang="en-US" sz="1600" smtClean="0">
                  <a:latin typeface="Inter"/>
                  <a:ea typeface="Inter"/>
                </a:rPr>
                <a:t>web </a:t>
              </a:r>
              <a:r>
                <a:rPr lang="en-US" sz="1600" smtClean="0">
                  <a:latin typeface="Inter"/>
                  <a:ea typeface="Inter"/>
                </a:rPr>
                <a:t>development</a:t>
              </a:r>
              <a:endParaRPr lang="en-US" sz="1600" dirty="0">
                <a:latin typeface="Inter"/>
                <a:ea typeface="Inter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712946" y="5257800"/>
              <a:ext cx="4231720" cy="1263968"/>
              <a:chOff x="712946" y="6164818"/>
              <a:chExt cx="4231720" cy="1263968"/>
            </a:xfrm>
          </p:grpSpPr>
          <p:pic>
            <p:nvPicPr>
              <p:cNvPr id="21" name="Image 6" descr="preencoded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2946" y="6164818"/>
                <a:ext cx="611029" cy="611029"/>
              </a:xfrm>
              <a:prstGeom prst="rect">
                <a:avLst/>
              </a:prstGeom>
            </p:spPr>
          </p:pic>
          <p:sp>
            <p:nvSpPr>
              <p:cNvPr id="22" name="Text 13"/>
              <p:cNvSpPr/>
              <p:nvPr/>
            </p:nvSpPr>
            <p:spPr>
              <a:xfrm>
                <a:off x="1578531" y="6336625"/>
                <a:ext cx="2546152" cy="31825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500"/>
                  </a:lnSpc>
                  <a:buNone/>
                </a:pPr>
                <a:r>
                  <a:rPr lang="en-US" sz="20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FastAPI</a:t>
                </a:r>
                <a:endParaRPr lang="en-US" sz="2000" dirty="0"/>
              </a:p>
            </p:txBody>
          </p:sp>
          <p:sp>
            <p:nvSpPr>
              <p:cNvPr id="23" name="Text 14"/>
              <p:cNvSpPr/>
              <p:nvPr/>
            </p:nvSpPr>
            <p:spPr>
              <a:xfrm>
                <a:off x="1578531" y="6777038"/>
                <a:ext cx="3366135" cy="65174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550"/>
                  </a:lnSpc>
                  <a:buNone/>
                </a:pPr>
                <a:r>
                  <a:rPr lang="en-US" sz="1600" dirty="0">
                    <a:solidFill>
                      <a:srgbClr val="272525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High-performance web framework for robust backend APIs</a:t>
                </a:r>
                <a:endParaRPr lang="en-US" sz="1600" dirty="0"/>
              </a:p>
            </p:txBody>
          </p:sp>
        </p:grpSp>
      </p:grpSp>
      <p:sp>
        <p:nvSpPr>
          <p:cNvPr id="24" name="Rounded Rectangle 23"/>
          <p:cNvSpPr/>
          <p:nvPr/>
        </p:nvSpPr>
        <p:spPr>
          <a:xfrm>
            <a:off x="12759070" y="7750960"/>
            <a:ext cx="1871330" cy="4786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154" y="520065"/>
            <a:ext cx="8967073" cy="590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Intelligent Features for Safe Navigation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54" y="1488043"/>
            <a:ext cx="472202" cy="472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1154" y="2196346"/>
            <a:ext cx="293822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Zebra Crossing Detection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61154" y="2604611"/>
            <a:ext cx="6535936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identifies crosswalk locations and provides audio alerts when safe crossing opportunities are detected.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191" y="1488043"/>
            <a:ext cx="472202" cy="472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3191" y="2196346"/>
            <a:ext cx="282666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Traffic Light Recognition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433191" y="2604611"/>
            <a:ext cx="6536055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traffic signal analysis with clear audio announcements for pedestrian crossing safety.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54" y="3586996"/>
            <a:ext cx="472202" cy="472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1154" y="4295299"/>
            <a:ext cx="278653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Audio Feedback System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61154" y="4703564"/>
            <a:ext cx="6535936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Natural voice guidance providing contextual information about the surrounding environment and navigation cues.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3191" y="3586996"/>
            <a:ext cx="472202" cy="47220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3191" y="4295299"/>
            <a:ext cx="31543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Object Detection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7433191" y="4703564"/>
            <a:ext cx="6536055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monitoring of obstacles, vehicles, and pedestrians with instant hazard warnings and path suggestions.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154" y="5685949"/>
            <a:ext cx="472202" cy="47220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61154" y="6394252"/>
            <a:ext cx="380499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Click. Listen. Navigate with ease.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661154" y="6802517"/>
            <a:ext cx="6535936" cy="906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website provides audio guidance through an interactive button, allowing visually impaired users to navigate independently with spoken instructions.</a:t>
            </a:r>
            <a:endParaRPr lang="en-US" sz="1450" dirty="0"/>
          </a:p>
        </p:txBody>
      </p:sp>
      <p:sp>
        <p:nvSpPr>
          <p:cNvPr id="18" name="Rounded Rectangle 17"/>
          <p:cNvSpPr/>
          <p:nvPr/>
        </p:nvSpPr>
        <p:spPr>
          <a:xfrm>
            <a:off x="12759070" y="7750960"/>
            <a:ext cx="1871330" cy="4786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126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482" y="2699385"/>
            <a:ext cx="6020038" cy="553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&amp; Key Learnings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9482" y="3518059"/>
            <a:ext cx="6607254" cy="2026206"/>
          </a:xfrm>
          <a:prstGeom prst="roundRect">
            <a:avLst>
              <a:gd name="adj" fmla="val 3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4029" y="3702606"/>
            <a:ext cx="531019" cy="531019"/>
          </a:xfrm>
          <a:prstGeom prst="roundRect">
            <a:avLst>
              <a:gd name="adj" fmla="val 17218001"/>
            </a:avLst>
          </a:prstGeom>
          <a:solidFill>
            <a:srgbClr val="4950BC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00" y="3818811"/>
            <a:ext cx="238958" cy="2986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4029" y="4410551"/>
            <a:ext cx="3129320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Webcam Integration Stability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804029" y="4793218"/>
            <a:ext cx="6238161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Ensured stability to prevent app crashes during continuous use and real-time processing.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7403663" y="3518059"/>
            <a:ext cx="6607254" cy="2026206"/>
          </a:xfrm>
          <a:prstGeom prst="roundRect">
            <a:avLst>
              <a:gd name="adj" fmla="val 3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588210" y="3702606"/>
            <a:ext cx="531019" cy="531019"/>
          </a:xfrm>
          <a:prstGeom prst="roundRect">
            <a:avLst>
              <a:gd name="adj" fmla="val 17218001"/>
            </a:avLst>
          </a:prstGeom>
          <a:solidFill>
            <a:srgbClr val="4950BC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181" y="3818811"/>
            <a:ext cx="238958" cy="29860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88210" y="4410551"/>
            <a:ext cx="2595324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Narration Refinement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7588210" y="4793218"/>
            <a:ext cx="6238161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the model's output to achieve varied and engaging narration, reducing repetition for a better user experience.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619482" y="5721191"/>
            <a:ext cx="6607254" cy="2026206"/>
          </a:xfrm>
          <a:prstGeom prst="roundRect">
            <a:avLst>
              <a:gd name="adj" fmla="val 3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804029" y="5905738"/>
            <a:ext cx="531019" cy="531019"/>
          </a:xfrm>
          <a:prstGeom prst="roundRect">
            <a:avLst>
              <a:gd name="adj" fmla="val 17218001"/>
            </a:avLst>
          </a:prstGeom>
          <a:solidFill>
            <a:srgbClr val="4950BC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00" y="6021943"/>
            <a:ext cx="238958" cy="29860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04029" y="6613684"/>
            <a:ext cx="3237428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Processing Time Optimization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804029" y="6996351"/>
            <a:ext cx="6238161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efficiency for handling larger video files seamlessly, ensuring near-instant feedback for users.</a:t>
            </a:r>
            <a:endParaRPr lang="en-US" sz="1350" dirty="0"/>
          </a:p>
        </p:txBody>
      </p:sp>
      <p:sp>
        <p:nvSpPr>
          <p:cNvPr id="19" name="Shape 13"/>
          <p:cNvSpPr/>
          <p:nvPr/>
        </p:nvSpPr>
        <p:spPr>
          <a:xfrm>
            <a:off x="7403663" y="5721191"/>
            <a:ext cx="6607254" cy="2026206"/>
          </a:xfrm>
          <a:prstGeom prst="roundRect">
            <a:avLst>
              <a:gd name="adj" fmla="val 3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588210" y="5905738"/>
            <a:ext cx="531019" cy="531019"/>
          </a:xfrm>
          <a:prstGeom prst="roundRect">
            <a:avLst>
              <a:gd name="adj" fmla="val 17218001"/>
            </a:avLst>
          </a:prstGeom>
          <a:solidFill>
            <a:srgbClr val="4950BC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181" y="6021943"/>
            <a:ext cx="238958" cy="29860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88210" y="6613684"/>
            <a:ext cx="3876199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Full-Stack AI Integration Experience</a:t>
            </a:r>
            <a:endParaRPr lang="en-US" sz="1700" dirty="0"/>
          </a:p>
        </p:txBody>
      </p:sp>
      <p:sp>
        <p:nvSpPr>
          <p:cNvPr id="23" name="Text 16"/>
          <p:cNvSpPr/>
          <p:nvPr/>
        </p:nvSpPr>
        <p:spPr>
          <a:xfrm>
            <a:off x="7588210" y="6996351"/>
            <a:ext cx="6238161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Gained practical skills in effectively combining diverse AI technologies, from computer vision to natural language processing.</a:t>
            </a:r>
            <a:endParaRPr lang="en-US" sz="1350" dirty="0"/>
          </a:p>
        </p:txBody>
      </p:sp>
      <p:sp>
        <p:nvSpPr>
          <p:cNvPr id="24" name="Rounded Rectangle 23"/>
          <p:cNvSpPr/>
          <p:nvPr/>
        </p:nvSpPr>
        <p:spPr>
          <a:xfrm>
            <a:off x="12759070" y="7761600"/>
            <a:ext cx="1871330" cy="46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618"/>
            <a:ext cx="60493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79025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913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Offline Optimization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40387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Edge computing capabilities reducing dependency on internet connectivity for remote area navigation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679025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2913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2982" y="340387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Audio feedback in multiple languages and regional dialects for global accessibility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619268"/>
            <a:ext cx="6407944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51084" y="4876562"/>
            <a:ext cx="4121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Obstacle Detection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51084" y="5366980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AI recognition of construction zones, temporary barriers, and dynamic environmental changes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619268"/>
            <a:ext cx="6408063" cy="2093714"/>
          </a:xfrm>
          <a:prstGeom prst="roundRect">
            <a:avLst>
              <a:gd name="adj" fmla="val 455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5842" y="4876562"/>
            <a:ext cx="37243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GPS Navigation Integration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5366980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Combined visual AI with mapping services for comprehensive turn-by-turn guidance and destination routing</a:t>
            </a:r>
            <a:endParaRPr lang="en-US" sz="1750" dirty="0"/>
          </a:p>
        </p:txBody>
      </p:sp>
      <p:sp>
        <p:nvSpPr>
          <p:cNvPr id="15" name="Rounded Rectangle 14"/>
          <p:cNvSpPr/>
          <p:nvPr/>
        </p:nvSpPr>
        <p:spPr>
          <a:xfrm>
            <a:off x="12759070" y="7750960"/>
            <a:ext cx="1871330" cy="4786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334" y="605195"/>
            <a:ext cx="5502473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943219" y="2029778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Safety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70334" y="2505670"/>
            <a:ext cx="3924062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hazard detection prevents accidents and enhances pedestrian safety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437" y="1733193"/>
            <a:ext cx="4581406" cy="458140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526" y="2684205"/>
            <a:ext cx="329327" cy="4115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5885" y="2029778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Independence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935885" y="2505670"/>
            <a:ext cx="3924181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Empowers users to navigate confidently without constant assistance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437" y="1733193"/>
            <a:ext cx="4581406" cy="4581406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190" y="2684205"/>
            <a:ext cx="329327" cy="4115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5885" y="4485442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Accessibility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935885" y="4961334"/>
            <a:ext cx="3924181" cy="105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Transforms smartphones into powerful assistive devices for daily mobility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4437" y="1733193"/>
            <a:ext cx="4581406" cy="4581406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4190" y="4951869"/>
            <a:ext cx="329327" cy="41159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43219" y="4661535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Innovation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770334" y="5137428"/>
            <a:ext cx="3924062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Demonstrates AI's potential to solve real-world accessibility challenges</a:t>
            </a:r>
            <a:endParaRPr lang="en-US" sz="17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4437" y="1733193"/>
            <a:ext cx="4581406" cy="4581406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6526" y="4951869"/>
            <a:ext cx="329327" cy="411599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70334" y="6562130"/>
            <a:ext cx="13089731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applies AI-based object detection to assist visually impaired people in real-time.</a:t>
            </a:r>
            <a:endParaRPr lang="en-US" sz="1700" dirty="0"/>
          </a:p>
        </p:txBody>
      </p:sp>
      <p:sp>
        <p:nvSpPr>
          <p:cNvPr id="20" name="Text 10"/>
          <p:cNvSpPr/>
          <p:nvPr/>
        </p:nvSpPr>
        <p:spPr>
          <a:xfrm>
            <a:off x="770334" y="6991350"/>
            <a:ext cx="13089731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Audio feedback ensures users receive clear and immediate guidance for safer navigation.</a:t>
            </a:r>
            <a:endParaRPr lang="en-US" sz="1700" dirty="0"/>
          </a:p>
        </p:txBody>
      </p:sp>
      <p:sp>
        <p:nvSpPr>
          <p:cNvPr id="21" name="Text 11"/>
          <p:cNvSpPr/>
          <p:nvPr/>
        </p:nvSpPr>
        <p:spPr>
          <a:xfrm>
            <a:off x="770334" y="7420570"/>
            <a:ext cx="13089731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highlights the potential of technology to enhance accessibility, safety, and independence in everyday life.</a:t>
            </a:r>
            <a:endParaRPr lang="en-US" sz="1700" dirty="0"/>
          </a:p>
        </p:txBody>
      </p:sp>
      <p:sp>
        <p:nvSpPr>
          <p:cNvPr id="22" name="Rounded Rectangle 21"/>
          <p:cNvSpPr/>
          <p:nvPr/>
        </p:nvSpPr>
        <p:spPr>
          <a:xfrm>
            <a:off x="12759070" y="7750960"/>
            <a:ext cx="1871330" cy="4786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3771"/>
            <a:ext cx="7556421" cy="425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</a:t>
            </a:r>
            <a:endParaRPr lang="en-US" sz="13350" dirty="0"/>
          </a:p>
        </p:txBody>
      </p:sp>
      <p:sp>
        <p:nvSpPr>
          <p:cNvPr id="4" name="Text 1"/>
          <p:cNvSpPr/>
          <p:nvPr/>
        </p:nvSpPr>
        <p:spPr>
          <a:xfrm>
            <a:off x="6280190" y="52368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a more accessible world through intelligent technology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12759070" y="7750960"/>
            <a:ext cx="1871330" cy="4786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605</Words>
  <Application>Microsoft Office PowerPoint</Application>
  <PresentationFormat>Custom</PresentationFormat>
  <Paragraphs>85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Prasad Rao</dc:creator>
  <cp:lastModifiedBy>Prasad Rao</cp:lastModifiedBy>
  <cp:revision>13</cp:revision>
  <dcterms:created xsi:type="dcterms:W3CDTF">2025-09-26T17:10:19Z</dcterms:created>
  <dcterms:modified xsi:type="dcterms:W3CDTF">2025-10-03T15:21:20Z</dcterms:modified>
</cp:coreProperties>
</file>